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0" r:id="rId5"/>
    <p:sldId id="261"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E1A642-4528-5266-5590-69B1B7C63FCC}" name="Matilda Badham" initials="MB" userId="S::matilda.badham@absnet.org.uk::7d4c8163-1438-4e87-8a07-b4cdb89309f5" providerId="AD"/>
  <p188:author id="{26C52C6B-CBE2-58F4-7DB9-89800AE1709B}" name="Jessica Steele" initials="JS" userId="S::jessica.steele@absnet.org.uk::2f83fe62-65ed-4110-bc85-5789286b9226" providerId="AD"/>
  <p188:author id="{17F1B07C-315A-3FCF-1AEA-C24E0125A9C3}" name="Alexie Lovelace" initials="AL" userId="S::alexie.lovelace@absnet.org.uk::0fc728bb-ce48-4546-b151-096e3f61840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4C4C"/>
    <a:srgbClr val="AFD2E9"/>
    <a:srgbClr val="283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BD5D59-4844-4978-88D5-0F182785031A}" v="18" dt="2024-02-09T14:05:36.763"/>
    <p1510:client id="{EB5B56AC-1D57-499B-86D3-839C93A8B43B}" v="1" dt="2024-02-09T12:27:32.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7" d="100"/>
          <a:sy n="77" d="100"/>
        </p:scale>
        <p:origin x="31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1104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7337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670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230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765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09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916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2768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4534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3801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715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3/12/2024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22282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vents@absnet.org.u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mailto:events@absnet.org.u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2">
            <a:extLst>
              <a:ext uri="{FF2B5EF4-FFF2-40B4-BE49-F238E27FC236}">
                <a16:creationId xmlns:a16="http://schemas.microsoft.com/office/drawing/2014/main" id="{4FF5CA37-E915-E0DD-2015-0AD176713C35}"/>
              </a:ext>
            </a:extLst>
          </p:cNvPr>
          <p:cNvSpPr/>
          <p:nvPr/>
        </p:nvSpPr>
        <p:spPr>
          <a:xfrm>
            <a:off x="1365365" y="2551202"/>
            <a:ext cx="4894770" cy="4108267"/>
          </a:xfrm>
          <a:prstGeom prst="flowChartAlternateProcess">
            <a:avLst/>
          </a:prstGeom>
          <a:noFill/>
          <a:ln w="38100">
            <a:solidFill>
              <a:srgbClr val="AFD2E9"/>
            </a:solid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rtlCol="0" anchor="ctr"/>
          <a:lstStyle/>
          <a:p>
            <a:pPr algn="ctr"/>
            <a:endParaRPr lang="en-US" sz="975" b="1" dirty="0">
              <a:latin typeface="Lora"/>
              <a:cs typeface="Calibri"/>
            </a:endParaRPr>
          </a:p>
        </p:txBody>
      </p:sp>
      <p:sp>
        <p:nvSpPr>
          <p:cNvPr id="5" name="Rectangle 4">
            <a:extLst>
              <a:ext uri="{FF2B5EF4-FFF2-40B4-BE49-F238E27FC236}">
                <a16:creationId xmlns:a16="http://schemas.microsoft.com/office/drawing/2014/main" id="{9FCC02E4-D18D-DD2A-CD3B-ACFAF7C7CE39}"/>
              </a:ext>
            </a:extLst>
          </p:cNvPr>
          <p:cNvSpPr/>
          <p:nvPr/>
        </p:nvSpPr>
        <p:spPr>
          <a:xfrm rot="5400000">
            <a:off x="-4365550" y="4345747"/>
            <a:ext cx="9906000" cy="1188553"/>
          </a:xfrm>
          <a:prstGeom prst="rect">
            <a:avLst/>
          </a:prstGeom>
          <a:solidFill>
            <a:srgbClr val="AFD2E9"/>
          </a:solidFill>
          <a:ln>
            <a:solidFill>
              <a:srgbClr val="AFD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 name="TextBox 3">
            <a:extLst>
              <a:ext uri="{FF2B5EF4-FFF2-40B4-BE49-F238E27FC236}">
                <a16:creationId xmlns:a16="http://schemas.microsoft.com/office/drawing/2014/main" id="{BA1EDE69-CC90-91D1-6BC2-49C38083D780}"/>
              </a:ext>
            </a:extLst>
          </p:cNvPr>
          <p:cNvSpPr txBox="1"/>
          <p:nvPr/>
        </p:nvSpPr>
        <p:spPr>
          <a:xfrm>
            <a:off x="1363752" y="1335878"/>
            <a:ext cx="5149806" cy="1121014"/>
          </a:xfrm>
          <a:prstGeom prst="rect">
            <a:avLst/>
          </a:prstGeom>
          <a:noFill/>
        </p:spPr>
        <p:txBody>
          <a:bodyPr wrap="square" lIns="74295" tIns="37148" rIns="74295" bIns="37148" rtlCol="0" anchor="t">
            <a:spAutoFit/>
          </a:bodyPr>
          <a:lstStyle/>
          <a:p>
            <a:pPr>
              <a:lnSpc>
                <a:spcPct val="107000"/>
              </a:lnSpc>
              <a:spcAft>
                <a:spcPts val="650"/>
              </a:spcAft>
            </a:pPr>
            <a:r>
              <a:rPr lang="en-US" sz="975" dirty="0">
                <a:solidFill>
                  <a:srgbClr val="283E47"/>
                </a:solidFill>
                <a:latin typeface="Calibri"/>
                <a:ea typeface="Calibri" panose="020F0502020204030204" pitchFamily="34" charset="0"/>
                <a:cs typeface="Times New Roman"/>
              </a:rPr>
              <a:t>Bake The World a Better Place is a time to take a break, eat some cake and connect with your peers and colleagues during Mental Health Awareness. We know life is busy and can be difficult. Finding time for ourselves and to talk to those we work with can be hard to fit in. </a:t>
            </a:r>
            <a:endParaRPr lang="en-GB" sz="975" dirty="0">
              <a:solidFill>
                <a:srgbClr val="283E47"/>
              </a:solidFill>
              <a:latin typeface="Calibri"/>
              <a:ea typeface="Calibri" panose="020F0502020204030204" pitchFamily="34" charset="0"/>
              <a:cs typeface="Times New Roman" panose="02020603050405020304" pitchFamily="18" charset="0"/>
            </a:endParaRPr>
          </a:p>
          <a:p>
            <a:pPr>
              <a:lnSpc>
                <a:spcPct val="107000"/>
              </a:lnSpc>
              <a:spcAft>
                <a:spcPts val="650"/>
              </a:spcAft>
            </a:pPr>
            <a:r>
              <a:rPr lang="en-US" sz="975" dirty="0">
                <a:solidFill>
                  <a:srgbClr val="283E47"/>
                </a:solidFill>
                <a:latin typeface="Calibri"/>
                <a:ea typeface="Calibri" panose="020F0502020204030204" pitchFamily="34" charset="0"/>
                <a:cs typeface="Times New Roman"/>
              </a:rPr>
              <a:t>We are encouraging you to </a:t>
            </a:r>
            <a:r>
              <a:rPr lang="en-US" sz="975" dirty="0" err="1">
                <a:solidFill>
                  <a:srgbClr val="283E47"/>
                </a:solidFill>
                <a:latin typeface="Calibri"/>
                <a:ea typeface="Calibri" panose="020F0502020204030204" pitchFamily="34" charset="0"/>
                <a:cs typeface="Times New Roman"/>
              </a:rPr>
              <a:t>organise</a:t>
            </a:r>
            <a:r>
              <a:rPr lang="en-US" sz="975" dirty="0">
                <a:solidFill>
                  <a:srgbClr val="283E47"/>
                </a:solidFill>
                <a:latin typeface="Calibri"/>
                <a:ea typeface="Calibri" panose="020F0502020204030204" pitchFamily="34" charset="0"/>
                <a:cs typeface="Times New Roman"/>
              </a:rPr>
              <a:t> a cake-related event to raise awareness of how ABS can support you and your teams whilst fundraising to support our Mental Health and Wellbeing Support Services. </a:t>
            </a:r>
            <a:endParaRPr lang="en-GB" sz="975" dirty="0">
              <a:solidFill>
                <a:srgbClr val="283E47"/>
              </a:solidFill>
              <a:latin typeface="Calibri"/>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891FEA1-7804-2169-8AB7-D03B4EEF6140}"/>
              </a:ext>
            </a:extLst>
          </p:cNvPr>
          <p:cNvSpPr txBox="1"/>
          <p:nvPr/>
        </p:nvSpPr>
        <p:spPr>
          <a:xfrm>
            <a:off x="1181727" y="454936"/>
            <a:ext cx="4933460" cy="742511"/>
          </a:xfrm>
          <a:prstGeom prst="rect">
            <a:avLst/>
          </a:prstGeom>
          <a:noFill/>
        </p:spPr>
        <p:txBody>
          <a:bodyPr wrap="square" rtlCol="0">
            <a:spAutoFit/>
          </a:bodyPr>
          <a:lstStyle/>
          <a:p>
            <a:pPr algn="ctr"/>
            <a:r>
              <a:rPr lang="en-GB" sz="2275" dirty="0">
                <a:solidFill>
                  <a:srgbClr val="283E47"/>
                </a:solidFill>
                <a:latin typeface="Lora" pitchFamily="2" charset="0"/>
                <a:ea typeface="Calibri" panose="020F0502020204030204" pitchFamily="34" charset="0"/>
                <a:cs typeface="Times New Roman" panose="02020603050405020304" pitchFamily="18" charset="0"/>
              </a:rPr>
              <a:t>Bake the World a Better Place</a:t>
            </a:r>
          </a:p>
          <a:p>
            <a:pPr algn="ctr"/>
            <a:r>
              <a:rPr lang="en-GB" sz="1950" dirty="0">
                <a:solidFill>
                  <a:srgbClr val="283E47"/>
                </a:solidFill>
                <a:latin typeface="Lora" pitchFamily="2" charset="0"/>
                <a:cs typeface="Times New Roman" panose="02020603050405020304" pitchFamily="18" charset="0"/>
              </a:rPr>
              <a:t>Monday 13</a:t>
            </a:r>
            <a:r>
              <a:rPr lang="en-GB" sz="1950" baseline="30000" dirty="0">
                <a:solidFill>
                  <a:srgbClr val="283E47"/>
                </a:solidFill>
                <a:latin typeface="Lora" pitchFamily="2" charset="0"/>
                <a:cs typeface="Times New Roman" panose="02020603050405020304" pitchFamily="18" charset="0"/>
              </a:rPr>
              <a:t>th</a:t>
            </a:r>
            <a:r>
              <a:rPr lang="en-GB" sz="1950" dirty="0">
                <a:solidFill>
                  <a:srgbClr val="283E47"/>
                </a:solidFill>
                <a:latin typeface="Lora" pitchFamily="2" charset="0"/>
                <a:cs typeface="Times New Roman" panose="02020603050405020304" pitchFamily="18" charset="0"/>
              </a:rPr>
              <a:t> May – Friday 18</a:t>
            </a:r>
            <a:r>
              <a:rPr lang="en-GB" sz="1950" baseline="30000" dirty="0">
                <a:solidFill>
                  <a:srgbClr val="283E47"/>
                </a:solidFill>
                <a:latin typeface="Lora" pitchFamily="2" charset="0"/>
                <a:cs typeface="Times New Roman" panose="02020603050405020304" pitchFamily="18" charset="0"/>
              </a:rPr>
              <a:t>th</a:t>
            </a:r>
            <a:r>
              <a:rPr lang="en-GB" sz="1950" dirty="0">
                <a:solidFill>
                  <a:srgbClr val="283E47"/>
                </a:solidFill>
                <a:latin typeface="Lora" pitchFamily="2" charset="0"/>
                <a:cs typeface="Times New Roman" panose="02020603050405020304" pitchFamily="18" charset="0"/>
              </a:rPr>
              <a:t> May 2024</a:t>
            </a:r>
            <a:endParaRPr lang="en-GB" sz="1950" dirty="0"/>
          </a:p>
        </p:txBody>
      </p:sp>
      <p:pic>
        <p:nvPicPr>
          <p:cNvPr id="6" name="Picture 5" descr="A picture containing text&#10;&#10;Description automatically generated">
            <a:extLst>
              <a:ext uri="{FF2B5EF4-FFF2-40B4-BE49-F238E27FC236}">
                <a16:creationId xmlns:a16="http://schemas.microsoft.com/office/drawing/2014/main" id="{24AEBB8E-FB0E-FA6E-53CE-96D85AF2E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91" y="133961"/>
            <a:ext cx="935293" cy="1014980"/>
          </a:xfrm>
          <a:prstGeom prst="rect">
            <a:avLst/>
          </a:prstGeom>
        </p:spPr>
      </p:pic>
      <p:grpSp>
        <p:nvGrpSpPr>
          <p:cNvPr id="19" name="Group 18">
            <a:extLst>
              <a:ext uri="{FF2B5EF4-FFF2-40B4-BE49-F238E27FC236}">
                <a16:creationId xmlns:a16="http://schemas.microsoft.com/office/drawing/2014/main" id="{E24BB64E-2880-A87F-B769-3F80CC9DD441}"/>
              </a:ext>
            </a:extLst>
          </p:cNvPr>
          <p:cNvGrpSpPr/>
          <p:nvPr/>
        </p:nvGrpSpPr>
        <p:grpSpPr>
          <a:xfrm>
            <a:off x="1495351" y="2786113"/>
            <a:ext cx="4866163" cy="3162607"/>
            <a:chOff x="351545" y="2951833"/>
            <a:chExt cx="5890419" cy="2405108"/>
          </a:xfrm>
        </p:grpSpPr>
        <p:sp>
          <p:nvSpPr>
            <p:cNvPr id="7" name="TextBox 6">
              <a:extLst>
                <a:ext uri="{FF2B5EF4-FFF2-40B4-BE49-F238E27FC236}">
                  <a16:creationId xmlns:a16="http://schemas.microsoft.com/office/drawing/2014/main" id="{F587277D-4E55-87B9-CBB5-75F3ABD5119B}"/>
                </a:ext>
              </a:extLst>
            </p:cNvPr>
            <p:cNvSpPr txBox="1"/>
            <p:nvPr/>
          </p:nvSpPr>
          <p:spPr>
            <a:xfrm>
              <a:off x="551674" y="2951833"/>
              <a:ext cx="3806237" cy="281183"/>
            </a:xfrm>
            <a:prstGeom prst="rect">
              <a:avLst/>
            </a:prstGeom>
            <a:noFill/>
          </p:spPr>
          <p:txBody>
            <a:bodyPr wrap="square" lIns="74295" tIns="37148" rIns="74295" bIns="37148" anchor="t">
              <a:spAutoFit/>
            </a:bodyPr>
            <a:lstStyle/>
            <a:p>
              <a:pPr>
                <a:lnSpc>
                  <a:spcPct val="107000"/>
                </a:lnSpc>
                <a:spcAft>
                  <a:spcPts val="650"/>
                </a:spcAft>
              </a:pPr>
              <a:r>
                <a:rPr lang="en-US" sz="975" b="1" dirty="0">
                  <a:latin typeface="Calibri"/>
                  <a:ea typeface="Calibri" panose="020F0502020204030204" pitchFamily="34" charset="0"/>
                  <a:cs typeface="Times New Roman"/>
                </a:rPr>
                <a:t>Feeling stuck? Why don’t you try: </a:t>
              </a:r>
              <a:endParaRPr lang="en-GB" sz="975"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1F7E459-3B46-0EA6-8679-0845E93365C2}"/>
                </a:ext>
              </a:extLst>
            </p:cNvPr>
            <p:cNvSpPr txBox="1"/>
            <p:nvPr/>
          </p:nvSpPr>
          <p:spPr>
            <a:xfrm>
              <a:off x="353449" y="3187314"/>
              <a:ext cx="5880414" cy="478791"/>
            </a:xfrm>
            <a:prstGeom prst="rect">
              <a:avLst/>
            </a:prstGeom>
            <a:noFill/>
          </p:spPr>
          <p:txBody>
            <a:bodyPr wrap="square" lIns="74295" tIns="37148" rIns="74295" bIns="37148" rtlCol="0" anchor="t">
              <a:spAutoFit/>
            </a:bodyPr>
            <a:lstStyle/>
            <a:p>
              <a:pPr marL="139303" indent="-139303">
                <a:lnSpc>
                  <a:spcPct val="107000"/>
                </a:lnSpc>
                <a:buFont typeface="Arial"/>
                <a:buChar char="•"/>
              </a:pPr>
              <a:r>
                <a:rPr lang="en-US" sz="975" dirty="0">
                  <a:solidFill>
                    <a:srgbClr val="283E47"/>
                  </a:solidFill>
                  <a:latin typeface="Calibri"/>
                  <a:ea typeface="Calibri" panose="020F0502020204030204" pitchFamily="34" charset="0"/>
                  <a:cs typeface="Times New Roman"/>
                </a:rPr>
                <a:t>Design your own recipe competition – get creative and ask your team to invent their own recipes, prizes for originality! </a:t>
              </a:r>
              <a:endParaRPr lang="en-GB" sz="975" dirty="0">
                <a:solidFill>
                  <a:srgbClr val="283E47"/>
                </a:solidFill>
                <a:latin typeface="Calibri"/>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698F194-D35A-4242-B053-C291AA7B5E13}"/>
                </a:ext>
              </a:extLst>
            </p:cNvPr>
            <p:cNvSpPr txBox="1"/>
            <p:nvPr/>
          </p:nvSpPr>
          <p:spPr>
            <a:xfrm>
              <a:off x="351545" y="3519342"/>
              <a:ext cx="5880414" cy="295841"/>
            </a:xfrm>
            <a:prstGeom prst="rect">
              <a:avLst/>
            </a:prstGeom>
            <a:noFill/>
          </p:spPr>
          <p:txBody>
            <a:bodyPr wrap="square" lIns="74295" tIns="37148" rIns="74295" bIns="37148" rtlCol="0" anchor="t">
              <a:spAutoFit/>
            </a:bodyPr>
            <a:lstStyle/>
            <a:p>
              <a:pPr marL="139303" indent="-139303">
                <a:lnSpc>
                  <a:spcPct val="107000"/>
                </a:lnSpc>
                <a:buFont typeface="Arial"/>
                <a:buChar char="•"/>
              </a:pPr>
              <a:r>
                <a:rPr lang="en-US" sz="975" dirty="0">
                  <a:solidFill>
                    <a:srgbClr val="283E47"/>
                  </a:solidFill>
                  <a:latin typeface="Calibri"/>
                  <a:ea typeface="Calibri" panose="020F0502020204030204" pitchFamily="34" charset="0"/>
                  <a:cs typeface="Times New Roman"/>
                </a:rPr>
                <a:t>Around the World in Cake – find unique recipes from around the world to theme your baking .</a:t>
              </a:r>
              <a:endParaRPr lang="en-GB" sz="975" dirty="0">
                <a:solidFill>
                  <a:srgbClr val="283E47"/>
                </a:solidFill>
                <a:latin typeface="Calibri"/>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70D2C633-D77F-7CE8-029F-AE81BD8919CF}"/>
                </a:ext>
              </a:extLst>
            </p:cNvPr>
            <p:cNvSpPr txBox="1"/>
            <p:nvPr/>
          </p:nvSpPr>
          <p:spPr>
            <a:xfrm>
              <a:off x="361550" y="4209660"/>
              <a:ext cx="5880414" cy="295841"/>
            </a:xfrm>
            <a:prstGeom prst="rect">
              <a:avLst/>
            </a:prstGeom>
            <a:noFill/>
          </p:spPr>
          <p:txBody>
            <a:bodyPr wrap="square" lIns="74295" tIns="37148" rIns="74295" bIns="37148" rtlCol="0" anchor="t">
              <a:spAutoFit/>
            </a:bodyPr>
            <a:lstStyle/>
            <a:p>
              <a:pPr marL="139303" indent="-139303">
                <a:lnSpc>
                  <a:spcPct val="107000"/>
                </a:lnSpc>
                <a:buFont typeface="Arial" panose="020B0604020202020204" pitchFamily="34" charset="0"/>
                <a:buChar char="•"/>
              </a:pPr>
              <a:r>
                <a:rPr lang="en-US" sz="975" dirty="0">
                  <a:solidFill>
                    <a:srgbClr val="283E47"/>
                  </a:solidFill>
                  <a:latin typeface="Calibri"/>
                  <a:ea typeface="Calibri" panose="020F0502020204030204" pitchFamily="34" charset="0"/>
                  <a:cs typeface="Times New Roman"/>
                </a:rPr>
                <a:t>Healthy cakes - theme your event around healthy cake recipes like granola bars or fruit cakes.</a:t>
              </a:r>
              <a:endParaRPr lang="en-GB" sz="975" dirty="0">
                <a:solidFill>
                  <a:srgbClr val="283E47"/>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06B1B0A-4E91-ED16-7683-B9A65D6E691A}"/>
                </a:ext>
              </a:extLst>
            </p:cNvPr>
            <p:cNvSpPr txBox="1"/>
            <p:nvPr/>
          </p:nvSpPr>
          <p:spPr>
            <a:xfrm>
              <a:off x="361550" y="4529224"/>
              <a:ext cx="5880414" cy="295841"/>
            </a:xfrm>
            <a:prstGeom prst="rect">
              <a:avLst/>
            </a:prstGeom>
            <a:noFill/>
          </p:spPr>
          <p:txBody>
            <a:bodyPr wrap="square" lIns="74295" tIns="37148" rIns="74295" bIns="37148" rtlCol="0" anchor="t">
              <a:spAutoFit/>
            </a:bodyPr>
            <a:lstStyle/>
            <a:p>
              <a:pPr marL="139303" indent="-139303">
                <a:lnSpc>
                  <a:spcPct val="107000"/>
                </a:lnSpc>
                <a:buFont typeface="Arial"/>
                <a:buChar char="•"/>
              </a:pPr>
              <a:r>
                <a:rPr lang="en-US" sz="975" dirty="0">
                  <a:solidFill>
                    <a:srgbClr val="283E47"/>
                  </a:solidFill>
                  <a:latin typeface="Calibri"/>
                  <a:ea typeface="Calibri" panose="020F0502020204030204" pitchFamily="34" charset="0"/>
                  <a:cs typeface="Times New Roman"/>
                </a:rPr>
                <a:t>Not-cake bake – don’t fancy cake? Have a sandwich sale, make your own pie, or design a quiche.</a:t>
              </a:r>
              <a:endParaRPr lang="en-GB" sz="975" dirty="0">
                <a:solidFill>
                  <a:srgbClr val="283E47"/>
                </a:solidFill>
                <a:latin typeface="Calibri"/>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9B3AAE8-2DD7-99F9-F021-79273DD5D765}"/>
                </a:ext>
              </a:extLst>
            </p:cNvPr>
            <p:cNvSpPr txBox="1"/>
            <p:nvPr/>
          </p:nvSpPr>
          <p:spPr>
            <a:xfrm>
              <a:off x="352525" y="5075758"/>
              <a:ext cx="5608396" cy="281183"/>
            </a:xfrm>
            <a:prstGeom prst="rect">
              <a:avLst/>
            </a:prstGeom>
            <a:noFill/>
          </p:spPr>
          <p:txBody>
            <a:bodyPr wrap="square" lIns="74295" tIns="37148" rIns="74295" bIns="37148" rtlCol="0" anchor="t">
              <a:spAutoFit/>
            </a:bodyPr>
            <a:lstStyle/>
            <a:p>
              <a:pPr marL="139303" indent="-139303">
                <a:lnSpc>
                  <a:spcPct val="107000"/>
                </a:lnSpc>
                <a:spcAft>
                  <a:spcPts val="650"/>
                </a:spcAft>
                <a:buFont typeface="Arial" panose="020B0604020202020204" pitchFamily="34" charset="0"/>
                <a:buChar char="•"/>
              </a:pPr>
              <a:r>
                <a:rPr lang="en-US" sz="975" dirty="0">
                  <a:solidFill>
                    <a:srgbClr val="283E47"/>
                  </a:solidFill>
                  <a:latin typeface="Calibri"/>
                  <a:ea typeface="Calibri" panose="020F0502020204030204" pitchFamily="34" charset="0"/>
                  <a:cs typeface="Times New Roman"/>
                </a:rPr>
                <a:t>Cake or biscuit decorating competition or just simply come together to get creative.</a:t>
              </a:r>
              <a:endParaRPr lang="en-GB" sz="975" dirty="0">
                <a:solidFill>
                  <a:srgbClr val="283E47"/>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Flowchart: Alternate Process 2">
            <a:extLst>
              <a:ext uri="{FF2B5EF4-FFF2-40B4-BE49-F238E27FC236}">
                <a16:creationId xmlns:a16="http://schemas.microsoft.com/office/drawing/2014/main" id="{2A885704-A799-3C55-3E68-E04FFB5AD79E}"/>
              </a:ext>
            </a:extLst>
          </p:cNvPr>
          <p:cNvSpPr/>
          <p:nvPr/>
        </p:nvSpPr>
        <p:spPr>
          <a:xfrm>
            <a:off x="1303889" y="6756147"/>
            <a:ext cx="4441695" cy="133566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rtlCol="0" anchor="ctr"/>
          <a:lstStyle/>
          <a:p>
            <a:r>
              <a:rPr lang="en-US" sz="975" b="1" dirty="0">
                <a:latin typeface="Lora"/>
                <a:cs typeface="Calibri"/>
              </a:rPr>
              <a:t>C</a:t>
            </a:r>
            <a:endParaRPr lang="en-US" sz="975" dirty="0">
              <a:latin typeface="Calibri" panose="020F0502020204030204"/>
              <a:cs typeface="Calibri"/>
            </a:endParaRPr>
          </a:p>
          <a:p>
            <a:r>
              <a:rPr lang="en-US" sz="975" b="1" u="sng" dirty="0">
                <a:solidFill>
                  <a:srgbClr val="283E47"/>
                </a:solidFill>
                <a:latin typeface="aktiv-grotesk"/>
                <a:cs typeface="Calibri"/>
              </a:rPr>
              <a:t>Collecting your donations </a:t>
            </a:r>
            <a:endParaRPr lang="en-US" sz="975" u="sng" dirty="0">
              <a:solidFill>
                <a:srgbClr val="283E47"/>
              </a:solidFill>
              <a:latin typeface="aktiv-grotesk"/>
              <a:cs typeface="Calibri"/>
            </a:endParaRPr>
          </a:p>
          <a:p>
            <a:r>
              <a:rPr lang="en-US" sz="975" b="1" dirty="0">
                <a:solidFill>
                  <a:srgbClr val="283E47"/>
                </a:solidFill>
                <a:latin typeface="aktiv-grotesk"/>
                <a:cs typeface="Calibri"/>
              </a:rPr>
              <a:t>Just Giving</a:t>
            </a:r>
          </a:p>
          <a:p>
            <a:r>
              <a:rPr lang="en-US" sz="975" dirty="0">
                <a:solidFill>
                  <a:srgbClr val="283E47"/>
                </a:solidFill>
                <a:latin typeface="aktiv-grotesk"/>
                <a:cs typeface="Calibri"/>
              </a:rPr>
              <a:t>Just Giving is a simple and familiar way for people to donate to your event. </a:t>
            </a:r>
          </a:p>
          <a:p>
            <a:endParaRPr lang="en-US" sz="975" dirty="0">
              <a:solidFill>
                <a:srgbClr val="283E47"/>
              </a:solidFill>
              <a:latin typeface="aktiv-grotesk"/>
              <a:cs typeface="Calibri"/>
            </a:endParaRPr>
          </a:p>
          <a:p>
            <a:r>
              <a:rPr lang="en-US" sz="975" dirty="0">
                <a:solidFill>
                  <a:srgbClr val="283E47"/>
                </a:solidFill>
                <a:latin typeface="aktiv-grotesk"/>
                <a:cs typeface="Calibri"/>
              </a:rPr>
              <a:t>You can set up a page quickly, following their steps and making sure you choose ‘Architects Benevolent Society’ as your chosen charity and join our ABS Bake the World a Better Place campaign page!</a:t>
            </a:r>
          </a:p>
          <a:p>
            <a:endParaRPr lang="en-US" sz="975" dirty="0">
              <a:solidFill>
                <a:srgbClr val="283E47"/>
              </a:solidFill>
              <a:latin typeface="aktiv-grotesk"/>
              <a:cs typeface="Calibri"/>
            </a:endParaRPr>
          </a:p>
          <a:p>
            <a:pPr>
              <a:lnSpc>
                <a:spcPct val="107000"/>
              </a:lnSpc>
              <a:spcAft>
                <a:spcPts val="650"/>
              </a:spcAft>
            </a:pPr>
            <a:r>
              <a:rPr lang="en-GB" sz="975" b="1" dirty="0">
                <a:solidFill>
                  <a:srgbClr val="283E47"/>
                </a:solidFill>
                <a:latin typeface="aktiv-grotesk"/>
                <a:cs typeface="Calibri"/>
              </a:rPr>
              <a:t>If you need any support, get in touch with us at </a:t>
            </a:r>
            <a:r>
              <a:rPr lang="en-GB" sz="975" b="1" dirty="0">
                <a:solidFill>
                  <a:srgbClr val="283E47"/>
                </a:solidFill>
                <a:latin typeface="aktiv-grotesk"/>
                <a:cs typeface="Calibri"/>
                <a:hlinkClick r:id="rId3"/>
              </a:rPr>
              <a:t>events@absnet.org.uk</a:t>
            </a:r>
            <a:r>
              <a:rPr lang="en-GB" sz="975" b="1" dirty="0">
                <a:solidFill>
                  <a:srgbClr val="283E47"/>
                </a:solidFill>
                <a:latin typeface="aktiv-grotesk"/>
                <a:cs typeface="Calibri"/>
              </a:rPr>
              <a:t> </a:t>
            </a:r>
            <a:endParaRPr lang="en-US" sz="975" dirty="0">
              <a:cs typeface="Calibri"/>
            </a:endParaRPr>
          </a:p>
        </p:txBody>
      </p:sp>
      <p:grpSp>
        <p:nvGrpSpPr>
          <p:cNvPr id="22" name="Group 21">
            <a:extLst>
              <a:ext uri="{FF2B5EF4-FFF2-40B4-BE49-F238E27FC236}">
                <a16:creationId xmlns:a16="http://schemas.microsoft.com/office/drawing/2014/main" id="{98A9736E-3741-0AFC-B886-5CA54FCCA6C8}"/>
              </a:ext>
            </a:extLst>
          </p:cNvPr>
          <p:cNvGrpSpPr/>
          <p:nvPr/>
        </p:nvGrpSpPr>
        <p:grpSpPr>
          <a:xfrm>
            <a:off x="1781710" y="8288961"/>
            <a:ext cx="4333477" cy="1516448"/>
            <a:chOff x="1781710" y="8288961"/>
            <a:chExt cx="4333477" cy="1516448"/>
          </a:xfrm>
        </p:grpSpPr>
        <p:sp>
          <p:nvSpPr>
            <p:cNvPr id="16" name="Rectangle: Rounded Corners 15">
              <a:extLst>
                <a:ext uri="{FF2B5EF4-FFF2-40B4-BE49-F238E27FC236}">
                  <a16:creationId xmlns:a16="http://schemas.microsoft.com/office/drawing/2014/main" id="{99ACCAEE-08AA-FAEE-FF16-11ADDFD18B64}"/>
                </a:ext>
              </a:extLst>
            </p:cNvPr>
            <p:cNvSpPr/>
            <p:nvPr/>
          </p:nvSpPr>
          <p:spPr>
            <a:xfrm>
              <a:off x="1830007" y="8288961"/>
              <a:ext cx="4285180" cy="1516448"/>
            </a:xfrm>
            <a:prstGeom prst="roundRect">
              <a:avLst/>
            </a:prstGeom>
            <a:solidFill>
              <a:srgbClr val="AFD2E9"/>
            </a:solidFill>
            <a:ln>
              <a:solidFill>
                <a:srgbClr val="AFD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Flowchart: Alternate Process 10">
              <a:extLst>
                <a:ext uri="{FF2B5EF4-FFF2-40B4-BE49-F238E27FC236}">
                  <a16:creationId xmlns:a16="http://schemas.microsoft.com/office/drawing/2014/main" id="{5D3672EC-F15A-FFC9-BCEE-004178219E39}"/>
                </a:ext>
              </a:extLst>
            </p:cNvPr>
            <p:cNvSpPr/>
            <p:nvPr/>
          </p:nvSpPr>
          <p:spPr>
            <a:xfrm>
              <a:off x="1781710" y="8314024"/>
              <a:ext cx="4285180" cy="146632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rtlCol="0" anchor="ctr"/>
            <a:lstStyle/>
            <a:p>
              <a:pPr algn="ctr"/>
              <a:endParaRPr lang="en-US" sz="975" b="1" dirty="0">
                <a:latin typeface="aktiv-grotesk"/>
                <a:cs typeface="Calibri"/>
              </a:endParaRPr>
            </a:p>
            <a:p>
              <a:pPr algn="ctr">
                <a:lnSpc>
                  <a:spcPct val="107000"/>
                </a:lnSpc>
                <a:spcAft>
                  <a:spcPts val="650"/>
                </a:spcAft>
              </a:pPr>
              <a:endParaRPr lang="en-GB" sz="975" b="1" u="sng" dirty="0">
                <a:solidFill>
                  <a:srgbClr val="283E47"/>
                </a:solidFill>
                <a:latin typeface="aktiv-grotesk"/>
                <a:cs typeface="Calibri"/>
              </a:endParaRPr>
            </a:p>
            <a:p>
              <a:pPr algn="ctr">
                <a:lnSpc>
                  <a:spcPct val="107000"/>
                </a:lnSpc>
                <a:spcAft>
                  <a:spcPts val="650"/>
                </a:spcAft>
              </a:pPr>
              <a:r>
                <a:rPr lang="en-GB" sz="975" b="1" u="sng" dirty="0">
                  <a:solidFill>
                    <a:srgbClr val="283E47"/>
                  </a:solidFill>
                  <a:latin typeface="aktiv-grotesk"/>
                  <a:cs typeface="Calibri"/>
                </a:rPr>
                <a:t>Your donation makes a huge difference.</a:t>
              </a:r>
              <a:endParaRPr lang="en-GB" sz="975" u="sng" dirty="0">
                <a:solidFill>
                  <a:srgbClr val="283E47"/>
                </a:solidFill>
                <a:latin typeface="aktiv-grotesk"/>
                <a:ea typeface="+mn-lt"/>
                <a:cs typeface="+mn-lt"/>
              </a:endParaRPr>
            </a:p>
            <a:p>
              <a:pPr marL="139303" indent="-139303" algn="just">
                <a:buFont typeface="Arial" panose="020B0604020202020204" pitchFamily="34" charset="0"/>
                <a:buChar char="•"/>
              </a:pPr>
              <a:r>
                <a:rPr lang="en-GB" sz="975" dirty="0">
                  <a:solidFill>
                    <a:srgbClr val="283E47"/>
                  </a:solidFill>
                  <a:latin typeface="aktiv-grotesk"/>
                  <a:cs typeface="Calibri"/>
                </a:rPr>
                <a:t>£20 could go towards an annual student membership of AUK (actual cost £30 )</a:t>
              </a:r>
              <a:endParaRPr lang="en-GB" sz="975" dirty="0">
                <a:solidFill>
                  <a:srgbClr val="283E47"/>
                </a:solidFill>
                <a:latin typeface="aktiv-grotesk"/>
                <a:ea typeface="+mn-lt"/>
                <a:cs typeface="+mn-lt"/>
              </a:endParaRPr>
            </a:p>
            <a:p>
              <a:pPr marL="139303" indent="-139303" algn="just">
                <a:buFont typeface="Arial" panose="020B0604020202020204" pitchFamily="34" charset="0"/>
                <a:buChar char="•"/>
              </a:pPr>
              <a:endParaRPr lang="en-GB" sz="975" dirty="0">
                <a:solidFill>
                  <a:srgbClr val="283E47"/>
                </a:solidFill>
                <a:latin typeface="aktiv-grotesk"/>
                <a:ea typeface="+mn-lt"/>
                <a:cs typeface="+mn-lt"/>
              </a:endParaRPr>
            </a:p>
            <a:p>
              <a:pPr marL="139303" indent="-139303" algn="just">
                <a:buFont typeface="Arial" panose="020B0604020202020204" pitchFamily="34" charset="0"/>
                <a:buChar char="•"/>
              </a:pPr>
              <a:r>
                <a:rPr lang="en-GB" sz="975" dirty="0">
                  <a:solidFill>
                    <a:srgbClr val="283E47"/>
                  </a:solidFill>
                  <a:latin typeface="aktiv-grotesk"/>
                  <a:cs typeface="Calibri"/>
                </a:rPr>
                <a:t>£50 could go towards one month’s running cost for email support (actual cost £77.11)</a:t>
              </a:r>
              <a:endParaRPr lang="en-GB" sz="975" dirty="0">
                <a:solidFill>
                  <a:srgbClr val="283E47"/>
                </a:solidFill>
                <a:latin typeface="aktiv-grotesk"/>
                <a:ea typeface="+mn-lt"/>
                <a:cs typeface="+mn-lt"/>
              </a:endParaRPr>
            </a:p>
            <a:p>
              <a:pPr marL="139303" indent="-139303" algn="just">
                <a:buFont typeface="Arial" panose="020B0604020202020204" pitchFamily="34" charset="0"/>
                <a:buChar char="•"/>
              </a:pPr>
              <a:endParaRPr lang="en-GB" sz="975" dirty="0">
                <a:solidFill>
                  <a:srgbClr val="283E47"/>
                </a:solidFill>
                <a:latin typeface="aktiv-grotesk"/>
                <a:cs typeface="Calibri"/>
              </a:endParaRPr>
            </a:p>
            <a:p>
              <a:pPr marL="139303" indent="-139303" algn="just">
                <a:buFont typeface="Arial" panose="020B0604020202020204" pitchFamily="34" charset="0"/>
                <a:buChar char="•"/>
              </a:pPr>
              <a:r>
                <a:rPr lang="en-GB" sz="975" dirty="0">
                  <a:solidFill>
                    <a:srgbClr val="283E47"/>
                  </a:solidFill>
                  <a:latin typeface="aktiv-grotesk"/>
                  <a:cs typeface="Calibri"/>
                </a:rPr>
                <a:t>£100 could cover the cost of one hour of therapy for someone struggling with their mental health.</a:t>
              </a:r>
            </a:p>
            <a:p>
              <a:pPr algn="just"/>
              <a:endParaRPr lang="en-GB" sz="975" dirty="0">
                <a:solidFill>
                  <a:srgbClr val="283E47"/>
                </a:solidFill>
                <a:latin typeface="aktiv-grotesk"/>
                <a:cs typeface="Calibri"/>
              </a:endParaRPr>
            </a:p>
            <a:p>
              <a:pPr algn="just"/>
              <a:endParaRPr lang="en-US" sz="975" dirty="0">
                <a:solidFill>
                  <a:schemeClr val="bg1"/>
                </a:solidFill>
                <a:cs typeface="Calibri"/>
              </a:endParaRPr>
            </a:p>
            <a:p>
              <a:pPr algn="ctr"/>
              <a:endParaRPr lang="en-US" sz="975" dirty="0">
                <a:solidFill>
                  <a:schemeClr val="bg1"/>
                </a:solidFill>
                <a:cs typeface="Calibri"/>
              </a:endParaRPr>
            </a:p>
          </p:txBody>
        </p:sp>
      </p:grpSp>
      <p:pic>
        <p:nvPicPr>
          <p:cNvPr id="12" name="Picture 11" descr="A tray of cupcakes&#10;&#10;Description automatically generated with medium confidence">
            <a:extLst>
              <a:ext uri="{FF2B5EF4-FFF2-40B4-BE49-F238E27FC236}">
                <a16:creationId xmlns:a16="http://schemas.microsoft.com/office/drawing/2014/main" id="{DE456D7C-6B75-46AA-6A1E-7B74F03C78BD}"/>
              </a:ext>
            </a:extLst>
          </p:cNvPr>
          <p:cNvPicPr>
            <a:picLocks noChangeAspect="1"/>
          </p:cNvPicPr>
          <p:nvPr/>
        </p:nvPicPr>
        <p:blipFill rotWithShape="1">
          <a:blip r:embed="rId4">
            <a:extLst>
              <a:ext uri="{28A0092B-C50C-407E-A947-70E740481C1C}">
                <a14:useLocalDpi xmlns:a14="http://schemas.microsoft.com/office/drawing/2010/main" val="0"/>
              </a:ext>
            </a:extLst>
          </a:blip>
          <a:srcRect l="36740" r="10135"/>
          <a:stretch/>
        </p:blipFill>
        <p:spPr>
          <a:xfrm>
            <a:off x="6260135" y="6364195"/>
            <a:ext cx="1195729" cy="1026334"/>
          </a:xfrm>
          <a:prstGeom prst="roundRect">
            <a:avLst/>
          </a:prstGeom>
        </p:spPr>
      </p:pic>
      <p:pic>
        <p:nvPicPr>
          <p:cNvPr id="20" name="Picture 19" descr="A picture containing cake, snow, plate, chocolate&#10;&#10;Description automatically generated">
            <a:extLst>
              <a:ext uri="{FF2B5EF4-FFF2-40B4-BE49-F238E27FC236}">
                <a16:creationId xmlns:a16="http://schemas.microsoft.com/office/drawing/2014/main" id="{76C82D5E-D057-5B3D-E8EA-C765869C8864}"/>
              </a:ext>
            </a:extLst>
          </p:cNvPr>
          <p:cNvPicPr>
            <a:picLocks noChangeAspect="1"/>
          </p:cNvPicPr>
          <p:nvPr/>
        </p:nvPicPr>
        <p:blipFill rotWithShape="1">
          <a:blip r:embed="rId5">
            <a:extLst>
              <a:ext uri="{28A0092B-C50C-407E-A947-70E740481C1C}">
                <a14:useLocalDpi xmlns:a14="http://schemas.microsoft.com/office/drawing/2010/main" val="0"/>
              </a:ext>
            </a:extLst>
          </a:blip>
          <a:srcRect l="-5824" t="22446" r="1"/>
          <a:stretch/>
        </p:blipFill>
        <p:spPr>
          <a:xfrm>
            <a:off x="6361514" y="6364195"/>
            <a:ext cx="1230056" cy="1126831"/>
          </a:xfrm>
          <a:prstGeom prst="roundRect">
            <a:avLst/>
          </a:prstGeom>
        </p:spPr>
      </p:pic>
      <p:grpSp>
        <p:nvGrpSpPr>
          <p:cNvPr id="28" name="Group 27">
            <a:extLst>
              <a:ext uri="{FF2B5EF4-FFF2-40B4-BE49-F238E27FC236}">
                <a16:creationId xmlns:a16="http://schemas.microsoft.com/office/drawing/2014/main" id="{B0F35F3F-A7AE-9FA7-C609-CB61C1647558}"/>
              </a:ext>
            </a:extLst>
          </p:cNvPr>
          <p:cNvGrpSpPr/>
          <p:nvPr/>
        </p:nvGrpSpPr>
        <p:grpSpPr>
          <a:xfrm>
            <a:off x="166995" y="1256343"/>
            <a:ext cx="781739" cy="8446696"/>
            <a:chOff x="143908" y="1297992"/>
            <a:chExt cx="781739" cy="8446696"/>
          </a:xfrm>
        </p:grpSpPr>
        <p:pic>
          <p:nvPicPr>
            <p:cNvPr id="10" name="Picture 18" descr="Icon&#10;&#10;Description automatically generated">
              <a:extLst>
                <a:ext uri="{FF2B5EF4-FFF2-40B4-BE49-F238E27FC236}">
                  <a16:creationId xmlns:a16="http://schemas.microsoft.com/office/drawing/2014/main" id="{7351C813-F32B-1757-BCF5-594DA0E45FF3}"/>
                </a:ext>
              </a:extLst>
            </p:cNvPr>
            <p:cNvPicPr>
              <a:picLocks noChangeAspect="1"/>
            </p:cNvPicPr>
            <p:nvPr/>
          </p:nvPicPr>
          <p:blipFill>
            <a:blip r:embed="rId6"/>
            <a:stretch>
              <a:fillRect/>
            </a:stretch>
          </p:blipFill>
          <p:spPr>
            <a:xfrm>
              <a:off x="143908" y="3490110"/>
              <a:ext cx="781739" cy="774280"/>
            </a:xfrm>
            <a:prstGeom prst="rect">
              <a:avLst/>
            </a:prstGeom>
          </p:spPr>
        </p:pic>
        <p:pic>
          <p:nvPicPr>
            <p:cNvPr id="9" name="Picture 18" descr="Icon&#10;&#10;Description automatically generated">
              <a:extLst>
                <a:ext uri="{FF2B5EF4-FFF2-40B4-BE49-F238E27FC236}">
                  <a16:creationId xmlns:a16="http://schemas.microsoft.com/office/drawing/2014/main" id="{5A9B4E87-CF05-649D-D85C-F81481ADA386}"/>
                </a:ext>
              </a:extLst>
            </p:cNvPr>
            <p:cNvPicPr>
              <a:picLocks noChangeAspect="1"/>
            </p:cNvPicPr>
            <p:nvPr/>
          </p:nvPicPr>
          <p:blipFill>
            <a:blip r:embed="rId6"/>
            <a:stretch>
              <a:fillRect/>
            </a:stretch>
          </p:blipFill>
          <p:spPr>
            <a:xfrm>
              <a:off x="143908" y="1297992"/>
              <a:ext cx="781739" cy="774280"/>
            </a:xfrm>
            <a:prstGeom prst="rect">
              <a:avLst/>
            </a:prstGeom>
          </p:spPr>
        </p:pic>
        <p:pic>
          <p:nvPicPr>
            <p:cNvPr id="21" name="Picture 18" descr="Icon&#10;&#10;Description automatically generated">
              <a:extLst>
                <a:ext uri="{FF2B5EF4-FFF2-40B4-BE49-F238E27FC236}">
                  <a16:creationId xmlns:a16="http://schemas.microsoft.com/office/drawing/2014/main" id="{91D71352-B0BE-0CD8-C414-EA0CA882653E}"/>
                </a:ext>
              </a:extLst>
            </p:cNvPr>
            <p:cNvPicPr>
              <a:picLocks noChangeAspect="1"/>
            </p:cNvPicPr>
            <p:nvPr/>
          </p:nvPicPr>
          <p:blipFill>
            <a:blip r:embed="rId6"/>
            <a:stretch>
              <a:fillRect/>
            </a:stretch>
          </p:blipFill>
          <p:spPr>
            <a:xfrm>
              <a:off x="143908" y="2394051"/>
              <a:ext cx="781739" cy="774280"/>
            </a:xfrm>
            <a:prstGeom prst="rect">
              <a:avLst/>
            </a:prstGeom>
          </p:spPr>
        </p:pic>
        <p:pic>
          <p:nvPicPr>
            <p:cNvPr id="23" name="Picture 18" descr="Icon&#10;&#10;Description automatically generated">
              <a:extLst>
                <a:ext uri="{FF2B5EF4-FFF2-40B4-BE49-F238E27FC236}">
                  <a16:creationId xmlns:a16="http://schemas.microsoft.com/office/drawing/2014/main" id="{712CFD7D-A2ED-9CAE-8F91-58D9FBD1B5D0}"/>
                </a:ext>
              </a:extLst>
            </p:cNvPr>
            <p:cNvPicPr>
              <a:picLocks noChangeAspect="1"/>
            </p:cNvPicPr>
            <p:nvPr/>
          </p:nvPicPr>
          <p:blipFill>
            <a:blip r:embed="rId6"/>
            <a:stretch>
              <a:fillRect/>
            </a:stretch>
          </p:blipFill>
          <p:spPr>
            <a:xfrm>
              <a:off x="143908" y="4586169"/>
              <a:ext cx="781739" cy="774280"/>
            </a:xfrm>
            <a:prstGeom prst="rect">
              <a:avLst/>
            </a:prstGeom>
          </p:spPr>
        </p:pic>
        <p:pic>
          <p:nvPicPr>
            <p:cNvPr id="24" name="Picture 18" descr="Icon&#10;&#10;Description automatically generated">
              <a:extLst>
                <a:ext uri="{FF2B5EF4-FFF2-40B4-BE49-F238E27FC236}">
                  <a16:creationId xmlns:a16="http://schemas.microsoft.com/office/drawing/2014/main" id="{CD054EF9-7820-9E0E-1B53-946D6E7BF730}"/>
                </a:ext>
              </a:extLst>
            </p:cNvPr>
            <p:cNvPicPr>
              <a:picLocks noChangeAspect="1"/>
            </p:cNvPicPr>
            <p:nvPr/>
          </p:nvPicPr>
          <p:blipFill>
            <a:blip r:embed="rId6"/>
            <a:stretch>
              <a:fillRect/>
            </a:stretch>
          </p:blipFill>
          <p:spPr>
            <a:xfrm>
              <a:off x="143908" y="5682228"/>
              <a:ext cx="781739" cy="774280"/>
            </a:xfrm>
            <a:prstGeom prst="rect">
              <a:avLst/>
            </a:prstGeom>
          </p:spPr>
        </p:pic>
        <p:pic>
          <p:nvPicPr>
            <p:cNvPr id="25" name="Picture 18" descr="Icon&#10;&#10;Description automatically generated">
              <a:extLst>
                <a:ext uri="{FF2B5EF4-FFF2-40B4-BE49-F238E27FC236}">
                  <a16:creationId xmlns:a16="http://schemas.microsoft.com/office/drawing/2014/main" id="{26779A81-4EBB-F3DD-8BC5-CAE23BDC6650}"/>
                </a:ext>
              </a:extLst>
            </p:cNvPr>
            <p:cNvPicPr>
              <a:picLocks noChangeAspect="1"/>
            </p:cNvPicPr>
            <p:nvPr/>
          </p:nvPicPr>
          <p:blipFill>
            <a:blip r:embed="rId6"/>
            <a:stretch>
              <a:fillRect/>
            </a:stretch>
          </p:blipFill>
          <p:spPr>
            <a:xfrm>
              <a:off x="143908" y="6778287"/>
              <a:ext cx="781739" cy="774280"/>
            </a:xfrm>
            <a:prstGeom prst="rect">
              <a:avLst/>
            </a:prstGeom>
          </p:spPr>
        </p:pic>
        <p:pic>
          <p:nvPicPr>
            <p:cNvPr id="26" name="Picture 18" descr="Icon&#10;&#10;Description automatically generated">
              <a:extLst>
                <a:ext uri="{FF2B5EF4-FFF2-40B4-BE49-F238E27FC236}">
                  <a16:creationId xmlns:a16="http://schemas.microsoft.com/office/drawing/2014/main" id="{C8E7FBA6-F77F-C61E-C371-CE6FD2E3C74B}"/>
                </a:ext>
              </a:extLst>
            </p:cNvPr>
            <p:cNvPicPr>
              <a:picLocks noChangeAspect="1"/>
            </p:cNvPicPr>
            <p:nvPr/>
          </p:nvPicPr>
          <p:blipFill>
            <a:blip r:embed="rId6"/>
            <a:stretch>
              <a:fillRect/>
            </a:stretch>
          </p:blipFill>
          <p:spPr>
            <a:xfrm>
              <a:off x="143908" y="7874346"/>
              <a:ext cx="781739" cy="774280"/>
            </a:xfrm>
            <a:prstGeom prst="rect">
              <a:avLst/>
            </a:prstGeom>
          </p:spPr>
        </p:pic>
        <p:pic>
          <p:nvPicPr>
            <p:cNvPr id="27" name="Picture 18" descr="Icon&#10;&#10;Description automatically generated">
              <a:extLst>
                <a:ext uri="{FF2B5EF4-FFF2-40B4-BE49-F238E27FC236}">
                  <a16:creationId xmlns:a16="http://schemas.microsoft.com/office/drawing/2014/main" id="{3EB78784-4FA7-9A73-ADC8-10566B245C86}"/>
                </a:ext>
              </a:extLst>
            </p:cNvPr>
            <p:cNvPicPr>
              <a:picLocks noChangeAspect="1"/>
            </p:cNvPicPr>
            <p:nvPr/>
          </p:nvPicPr>
          <p:blipFill>
            <a:blip r:embed="rId6"/>
            <a:stretch>
              <a:fillRect/>
            </a:stretch>
          </p:blipFill>
          <p:spPr>
            <a:xfrm>
              <a:off x="143908" y="8970408"/>
              <a:ext cx="781739" cy="774280"/>
            </a:xfrm>
            <a:prstGeom prst="rect">
              <a:avLst/>
            </a:prstGeom>
          </p:spPr>
        </p:pic>
      </p:grpSp>
    </p:spTree>
    <p:extLst>
      <p:ext uri="{BB962C8B-B14F-4D97-AF65-F5344CB8AC3E}">
        <p14:creationId xmlns:p14="http://schemas.microsoft.com/office/powerpoint/2010/main" val="122465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D30B6-5700-8C71-0588-CC0AF54740C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91B4DF8-A9B0-2D2B-9A63-A44B0A69CC4E}"/>
              </a:ext>
            </a:extLst>
          </p:cNvPr>
          <p:cNvSpPr/>
          <p:nvPr/>
        </p:nvSpPr>
        <p:spPr>
          <a:xfrm rot="5400000">
            <a:off x="-4365550" y="4345747"/>
            <a:ext cx="9906000" cy="1188553"/>
          </a:xfrm>
          <a:prstGeom prst="rect">
            <a:avLst/>
          </a:prstGeom>
          <a:solidFill>
            <a:srgbClr val="AFD2E9"/>
          </a:solidFill>
          <a:ln>
            <a:solidFill>
              <a:srgbClr val="AFD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 name="TextBox 3">
            <a:extLst>
              <a:ext uri="{FF2B5EF4-FFF2-40B4-BE49-F238E27FC236}">
                <a16:creationId xmlns:a16="http://schemas.microsoft.com/office/drawing/2014/main" id="{2AC10B07-1540-DB2F-01FC-466BC04A11A9}"/>
              </a:ext>
            </a:extLst>
          </p:cNvPr>
          <p:cNvSpPr txBox="1"/>
          <p:nvPr/>
        </p:nvSpPr>
        <p:spPr>
          <a:xfrm>
            <a:off x="1316675" y="964828"/>
            <a:ext cx="5149806" cy="1062471"/>
          </a:xfrm>
          <a:prstGeom prst="rect">
            <a:avLst/>
          </a:prstGeom>
          <a:noFill/>
        </p:spPr>
        <p:txBody>
          <a:bodyPr wrap="square" lIns="74295" tIns="37148" rIns="74295" bIns="37148" rtlCol="0" anchor="t">
            <a:spAutoFit/>
          </a:bodyPr>
          <a:lstStyle/>
          <a:p>
            <a:pPr>
              <a:lnSpc>
                <a:spcPct val="107000"/>
              </a:lnSpc>
              <a:spcAft>
                <a:spcPts val="650"/>
              </a:spcAft>
            </a:pPr>
            <a:r>
              <a:rPr lang="en-US" sz="1100" dirty="0">
                <a:solidFill>
                  <a:srgbClr val="283E47"/>
                </a:solidFill>
                <a:latin typeface="aktiv-grotesk"/>
                <a:ea typeface="Calibri" panose="020F0502020204030204" pitchFamily="34" charset="0"/>
                <a:cs typeface="Times New Roman"/>
              </a:rPr>
              <a:t>Bake The World a Better Place is a time to take a break, eat some cake and connect with your peers and colleagues during Mental Health Awareness Week. </a:t>
            </a:r>
          </a:p>
          <a:p>
            <a:pPr>
              <a:lnSpc>
                <a:spcPct val="107000"/>
              </a:lnSpc>
              <a:spcAft>
                <a:spcPts val="650"/>
              </a:spcAft>
            </a:pPr>
            <a:r>
              <a:rPr lang="en-US" sz="1100" dirty="0">
                <a:solidFill>
                  <a:srgbClr val="283E47"/>
                </a:solidFill>
                <a:latin typeface="aktiv-grotesk"/>
                <a:ea typeface="Calibri" panose="020F0502020204030204" pitchFamily="34" charset="0"/>
                <a:cs typeface="Times New Roman"/>
              </a:rPr>
              <a:t>Last year, your bake sales, coffee mornings and baking competitions raised an incredible </a:t>
            </a:r>
            <a:r>
              <a:rPr lang="en-US" sz="1100" dirty="0">
                <a:solidFill>
                  <a:srgbClr val="F84C4C"/>
                </a:solidFill>
                <a:latin typeface="Lora" pitchFamily="2" charset="0"/>
                <a:ea typeface="Calibri" panose="020F0502020204030204" pitchFamily="34" charset="0"/>
                <a:cs typeface="Times New Roman"/>
              </a:rPr>
              <a:t>£4000 </a:t>
            </a:r>
            <a:r>
              <a:rPr lang="en-US" sz="1100" dirty="0">
                <a:solidFill>
                  <a:srgbClr val="283E47"/>
                </a:solidFill>
                <a:latin typeface="aktiv-grotesk"/>
                <a:ea typeface="Calibri" panose="020F0502020204030204" pitchFamily="34" charset="0"/>
                <a:cs typeface="Times New Roman"/>
              </a:rPr>
              <a:t>for the ABS Support Services and gave teams across the country the space to talk about mental health and wellbeing – join </a:t>
            </a:r>
            <a:r>
              <a:rPr lang="en-US" sz="1100">
                <a:solidFill>
                  <a:srgbClr val="283E47"/>
                </a:solidFill>
                <a:latin typeface="aktiv-grotesk"/>
                <a:ea typeface="Calibri" panose="020F0502020204030204" pitchFamily="34" charset="0"/>
                <a:cs typeface="Times New Roman"/>
              </a:rPr>
              <a:t>us this </a:t>
            </a:r>
            <a:r>
              <a:rPr lang="en-US" sz="1100" dirty="0">
                <a:solidFill>
                  <a:srgbClr val="283E47"/>
                </a:solidFill>
                <a:latin typeface="aktiv-grotesk"/>
                <a:ea typeface="Calibri" panose="020F0502020204030204" pitchFamily="34" charset="0"/>
                <a:cs typeface="Times New Roman"/>
              </a:rPr>
              <a:t>year!</a:t>
            </a:r>
            <a:endParaRPr lang="en-GB" sz="1100" dirty="0">
              <a:solidFill>
                <a:srgbClr val="283E47"/>
              </a:solidFill>
              <a:latin typeface="aktiv-grotesk"/>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94F5EDA-DC4C-4E5C-4D96-D2A0410AA3B5}"/>
              </a:ext>
            </a:extLst>
          </p:cNvPr>
          <p:cNvSpPr txBox="1"/>
          <p:nvPr/>
        </p:nvSpPr>
        <p:spPr>
          <a:xfrm>
            <a:off x="1409918" y="241955"/>
            <a:ext cx="4933460" cy="742511"/>
          </a:xfrm>
          <a:prstGeom prst="rect">
            <a:avLst/>
          </a:prstGeom>
          <a:noFill/>
        </p:spPr>
        <p:txBody>
          <a:bodyPr wrap="square" rtlCol="0">
            <a:spAutoFit/>
          </a:bodyPr>
          <a:lstStyle/>
          <a:p>
            <a:pPr algn="ctr"/>
            <a:r>
              <a:rPr lang="en-GB" sz="2275" dirty="0">
                <a:solidFill>
                  <a:srgbClr val="283E47"/>
                </a:solidFill>
                <a:latin typeface="Lora" pitchFamily="2" charset="0"/>
                <a:ea typeface="Calibri" panose="020F0502020204030204" pitchFamily="34" charset="0"/>
                <a:cs typeface="Times New Roman" panose="02020603050405020304" pitchFamily="18" charset="0"/>
              </a:rPr>
              <a:t>Bake the World a Better Place</a:t>
            </a:r>
          </a:p>
          <a:p>
            <a:pPr algn="ctr"/>
            <a:r>
              <a:rPr lang="en-GB" sz="1950" dirty="0">
                <a:solidFill>
                  <a:srgbClr val="283E47"/>
                </a:solidFill>
                <a:latin typeface="Lora" pitchFamily="2" charset="0"/>
                <a:cs typeface="Times New Roman" panose="02020603050405020304" pitchFamily="18" charset="0"/>
              </a:rPr>
              <a:t>Monday 13</a:t>
            </a:r>
            <a:r>
              <a:rPr lang="en-GB" sz="1950" baseline="30000" dirty="0">
                <a:solidFill>
                  <a:srgbClr val="283E47"/>
                </a:solidFill>
                <a:latin typeface="Lora" pitchFamily="2" charset="0"/>
                <a:cs typeface="Times New Roman" panose="02020603050405020304" pitchFamily="18" charset="0"/>
              </a:rPr>
              <a:t>th</a:t>
            </a:r>
            <a:r>
              <a:rPr lang="en-GB" sz="1950" dirty="0">
                <a:solidFill>
                  <a:srgbClr val="283E47"/>
                </a:solidFill>
                <a:latin typeface="Lora" pitchFamily="2" charset="0"/>
                <a:cs typeface="Times New Roman" panose="02020603050405020304" pitchFamily="18" charset="0"/>
              </a:rPr>
              <a:t> May – Friday 18</a:t>
            </a:r>
            <a:r>
              <a:rPr lang="en-GB" sz="1950" baseline="30000" dirty="0">
                <a:solidFill>
                  <a:srgbClr val="283E47"/>
                </a:solidFill>
                <a:latin typeface="Lora" pitchFamily="2" charset="0"/>
                <a:cs typeface="Times New Roman" panose="02020603050405020304" pitchFamily="18" charset="0"/>
              </a:rPr>
              <a:t>th</a:t>
            </a:r>
            <a:r>
              <a:rPr lang="en-GB" sz="1950" dirty="0">
                <a:solidFill>
                  <a:srgbClr val="283E47"/>
                </a:solidFill>
                <a:latin typeface="Lora" pitchFamily="2" charset="0"/>
                <a:cs typeface="Times New Roman" panose="02020603050405020304" pitchFamily="18" charset="0"/>
              </a:rPr>
              <a:t> May 2024</a:t>
            </a:r>
            <a:endParaRPr lang="en-GB" sz="1950" dirty="0"/>
          </a:p>
        </p:txBody>
      </p:sp>
      <p:pic>
        <p:nvPicPr>
          <p:cNvPr id="6" name="Picture 5" descr="A picture containing text&#10;&#10;Description automatically generated">
            <a:extLst>
              <a:ext uri="{FF2B5EF4-FFF2-40B4-BE49-F238E27FC236}">
                <a16:creationId xmlns:a16="http://schemas.microsoft.com/office/drawing/2014/main" id="{7FE806B5-7506-FD63-A285-FBB9621D1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91" y="133961"/>
            <a:ext cx="935293" cy="1014980"/>
          </a:xfrm>
          <a:prstGeom prst="rect">
            <a:avLst/>
          </a:prstGeom>
        </p:spPr>
      </p:pic>
      <p:sp>
        <p:nvSpPr>
          <p:cNvPr id="7" name="TextBox 6">
            <a:extLst>
              <a:ext uri="{FF2B5EF4-FFF2-40B4-BE49-F238E27FC236}">
                <a16:creationId xmlns:a16="http://schemas.microsoft.com/office/drawing/2014/main" id="{973ADC0D-242E-4D1B-529C-C78EF31A2B03}"/>
              </a:ext>
            </a:extLst>
          </p:cNvPr>
          <p:cNvSpPr txBox="1"/>
          <p:nvPr/>
        </p:nvSpPr>
        <p:spPr>
          <a:xfrm>
            <a:off x="1302830" y="2241097"/>
            <a:ext cx="3144389" cy="294056"/>
          </a:xfrm>
          <a:prstGeom prst="rect">
            <a:avLst/>
          </a:prstGeom>
          <a:noFill/>
        </p:spPr>
        <p:txBody>
          <a:bodyPr wrap="square" lIns="74295" tIns="37148" rIns="74295" bIns="37148" anchor="t">
            <a:spAutoFit/>
          </a:bodyPr>
          <a:lstStyle/>
          <a:p>
            <a:pPr>
              <a:lnSpc>
                <a:spcPct val="107000"/>
              </a:lnSpc>
              <a:spcAft>
                <a:spcPts val="650"/>
              </a:spcAft>
            </a:pPr>
            <a:r>
              <a:rPr lang="en-US" sz="1400" b="1" dirty="0">
                <a:latin typeface="Lora" pitchFamily="2" charset="0"/>
                <a:ea typeface="Calibri" panose="020F0502020204030204" pitchFamily="34" charset="0"/>
                <a:cs typeface="Times New Roman"/>
              </a:rPr>
              <a:t>Feeling stuck? Why don’t you try: </a:t>
            </a:r>
            <a:endParaRPr lang="en-GB" sz="1400" dirty="0">
              <a:latin typeface="Lora" pitchFamily="2" charset="0"/>
              <a:ea typeface="Calibri" panose="020F0502020204030204" pitchFamily="34"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id="{37F54638-C361-40B1-A842-933607683529}"/>
              </a:ext>
            </a:extLst>
          </p:cNvPr>
          <p:cNvSpPr/>
          <p:nvPr/>
        </p:nvSpPr>
        <p:spPr>
          <a:xfrm>
            <a:off x="4381500" y="7537654"/>
            <a:ext cx="2527587" cy="233219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rtlCol="0" anchor="ctr"/>
          <a:lstStyle/>
          <a:p>
            <a:r>
              <a:rPr lang="en-US" sz="975" b="1" dirty="0">
                <a:latin typeface="Lora"/>
                <a:cs typeface="Calibri"/>
              </a:rPr>
              <a:t>C</a:t>
            </a:r>
            <a:endParaRPr lang="en-US" sz="975" dirty="0">
              <a:latin typeface="Calibri" panose="020F0502020204030204"/>
              <a:cs typeface="Calibri"/>
            </a:endParaRPr>
          </a:p>
          <a:p>
            <a:r>
              <a:rPr lang="en-US" sz="1100" b="1" dirty="0">
                <a:solidFill>
                  <a:srgbClr val="F84C4C"/>
                </a:solidFill>
                <a:latin typeface="Lora" pitchFamily="2" charset="0"/>
                <a:cs typeface="Calibri"/>
              </a:rPr>
              <a:t>Collecting your donations via  Just Giving</a:t>
            </a:r>
          </a:p>
          <a:p>
            <a:r>
              <a:rPr lang="en-US" sz="975" dirty="0">
                <a:solidFill>
                  <a:srgbClr val="283E47"/>
                </a:solidFill>
                <a:latin typeface="aktiv-grotesk"/>
                <a:cs typeface="Calibri"/>
              </a:rPr>
              <a:t>Just Giving is a simple and familiar way for people to donate to your event. </a:t>
            </a:r>
          </a:p>
          <a:p>
            <a:endParaRPr lang="en-US" sz="975" dirty="0">
              <a:solidFill>
                <a:srgbClr val="283E47"/>
              </a:solidFill>
              <a:latin typeface="aktiv-grotesk"/>
              <a:cs typeface="Calibri"/>
            </a:endParaRPr>
          </a:p>
          <a:p>
            <a:r>
              <a:rPr lang="en-US" sz="975" dirty="0">
                <a:solidFill>
                  <a:srgbClr val="283E47"/>
                </a:solidFill>
                <a:latin typeface="aktiv-grotesk"/>
                <a:cs typeface="Calibri"/>
              </a:rPr>
              <a:t>You can set up a page quickly, following their steps and making sure you choose ‘Architects Benevolent Society’ as your chosen charity and join our ABS Bake the World a Better Place campaign page!</a:t>
            </a:r>
          </a:p>
          <a:p>
            <a:endParaRPr lang="en-US" sz="975" dirty="0">
              <a:solidFill>
                <a:srgbClr val="283E47"/>
              </a:solidFill>
              <a:latin typeface="aktiv-grotesk"/>
              <a:cs typeface="Calibri"/>
            </a:endParaRPr>
          </a:p>
          <a:p>
            <a:pPr>
              <a:lnSpc>
                <a:spcPct val="107000"/>
              </a:lnSpc>
              <a:spcAft>
                <a:spcPts val="650"/>
              </a:spcAft>
            </a:pPr>
            <a:r>
              <a:rPr lang="en-GB" sz="975" b="1" dirty="0">
                <a:solidFill>
                  <a:srgbClr val="283E47"/>
                </a:solidFill>
                <a:latin typeface="aktiv-grotesk"/>
                <a:cs typeface="Calibri"/>
              </a:rPr>
              <a:t>If you need any support, get in touch with us at </a:t>
            </a:r>
            <a:r>
              <a:rPr lang="en-GB" sz="975" b="1" dirty="0">
                <a:solidFill>
                  <a:srgbClr val="283E47"/>
                </a:solidFill>
                <a:latin typeface="aktiv-grotesk"/>
                <a:cs typeface="Calibri"/>
                <a:hlinkClick r:id="rId3"/>
              </a:rPr>
              <a:t>events@absnet.org.uk</a:t>
            </a:r>
            <a:r>
              <a:rPr lang="en-GB" sz="975" b="1" dirty="0">
                <a:solidFill>
                  <a:srgbClr val="283E47"/>
                </a:solidFill>
                <a:latin typeface="aktiv-grotesk"/>
                <a:cs typeface="Calibri"/>
              </a:rPr>
              <a:t> </a:t>
            </a:r>
            <a:endParaRPr lang="en-US" sz="975" dirty="0">
              <a:cs typeface="Calibri"/>
            </a:endParaRPr>
          </a:p>
        </p:txBody>
      </p:sp>
      <p:sp>
        <p:nvSpPr>
          <p:cNvPr id="16" name="Rectangle: Rounded Corners 15">
            <a:extLst>
              <a:ext uri="{FF2B5EF4-FFF2-40B4-BE49-F238E27FC236}">
                <a16:creationId xmlns:a16="http://schemas.microsoft.com/office/drawing/2014/main" id="{13D58E77-CCB9-0906-E8F8-DBCC5973F711}"/>
              </a:ext>
            </a:extLst>
          </p:cNvPr>
          <p:cNvSpPr/>
          <p:nvPr/>
        </p:nvSpPr>
        <p:spPr>
          <a:xfrm>
            <a:off x="1302830" y="7639374"/>
            <a:ext cx="3078670" cy="2046441"/>
          </a:xfrm>
          <a:prstGeom prst="roundRect">
            <a:avLst/>
          </a:prstGeom>
          <a:noFill/>
          <a:ln>
            <a:solidFill>
              <a:srgbClr val="F8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aktiv-grotesk"/>
              <a:cs typeface="Calibri"/>
            </a:endParaRPr>
          </a:p>
          <a:p>
            <a:pPr algn="ctr">
              <a:lnSpc>
                <a:spcPct val="107000"/>
              </a:lnSpc>
              <a:spcAft>
                <a:spcPts val="650"/>
              </a:spcAft>
            </a:pPr>
            <a:endParaRPr lang="en-GB" sz="1100" b="1" u="sng" dirty="0">
              <a:solidFill>
                <a:srgbClr val="283E47"/>
              </a:solidFill>
              <a:latin typeface="aktiv-grotesk"/>
              <a:cs typeface="Calibri"/>
            </a:endParaRPr>
          </a:p>
          <a:p>
            <a:pPr algn="ctr">
              <a:lnSpc>
                <a:spcPct val="107000"/>
              </a:lnSpc>
              <a:spcAft>
                <a:spcPts val="650"/>
              </a:spcAft>
            </a:pPr>
            <a:endParaRPr lang="en-GB" sz="1100" b="1" dirty="0">
              <a:solidFill>
                <a:srgbClr val="F84C4C"/>
              </a:solidFill>
              <a:latin typeface="Lora" pitchFamily="2" charset="0"/>
              <a:cs typeface="Calibri"/>
            </a:endParaRPr>
          </a:p>
          <a:p>
            <a:pPr algn="ctr">
              <a:lnSpc>
                <a:spcPct val="107000"/>
              </a:lnSpc>
              <a:spcAft>
                <a:spcPts val="650"/>
              </a:spcAft>
            </a:pPr>
            <a:r>
              <a:rPr lang="en-GB" sz="1100" b="1" dirty="0">
                <a:solidFill>
                  <a:srgbClr val="F84C4C"/>
                </a:solidFill>
                <a:latin typeface="Lora" pitchFamily="2" charset="0"/>
                <a:cs typeface="Calibri"/>
              </a:rPr>
              <a:t>Your donation makes a huge difference.</a:t>
            </a:r>
            <a:endParaRPr lang="en-GB" sz="1100" dirty="0">
              <a:solidFill>
                <a:srgbClr val="F84C4C"/>
              </a:solidFill>
              <a:latin typeface="Lora" pitchFamily="2" charset="0"/>
              <a:ea typeface="+mn-lt"/>
              <a:cs typeface="+mn-lt"/>
            </a:endParaRPr>
          </a:p>
          <a:p>
            <a:pPr algn="just"/>
            <a:r>
              <a:rPr lang="en-GB" sz="1100" dirty="0">
                <a:solidFill>
                  <a:srgbClr val="283E47"/>
                </a:solidFill>
                <a:latin typeface="aktiv-grotesk"/>
                <a:cs typeface="Calibri"/>
              </a:rPr>
              <a:t>£20 could go towards an annual student membership of AUK (actual cost £30 )</a:t>
            </a:r>
            <a:endParaRPr lang="en-GB" sz="1100" dirty="0">
              <a:solidFill>
                <a:srgbClr val="283E47"/>
              </a:solidFill>
              <a:latin typeface="aktiv-grotesk"/>
              <a:ea typeface="+mn-lt"/>
              <a:cs typeface="+mn-lt"/>
            </a:endParaRPr>
          </a:p>
          <a:p>
            <a:pPr marL="139303" indent="-139303" algn="just">
              <a:buFont typeface="Arial" panose="020B0604020202020204" pitchFamily="34" charset="0"/>
              <a:buChar char="•"/>
            </a:pPr>
            <a:endParaRPr lang="en-GB" sz="1100" dirty="0">
              <a:solidFill>
                <a:srgbClr val="283E47"/>
              </a:solidFill>
              <a:latin typeface="aktiv-grotesk"/>
              <a:ea typeface="+mn-lt"/>
              <a:cs typeface="+mn-lt"/>
            </a:endParaRPr>
          </a:p>
          <a:p>
            <a:pPr algn="just"/>
            <a:r>
              <a:rPr lang="en-GB" sz="1100" dirty="0">
                <a:solidFill>
                  <a:srgbClr val="283E47"/>
                </a:solidFill>
                <a:latin typeface="aktiv-grotesk"/>
                <a:cs typeface="Calibri"/>
              </a:rPr>
              <a:t>£50 could go towards one month’s running cost for email support (actual cost £77.11)</a:t>
            </a:r>
            <a:endParaRPr lang="en-GB" sz="1100" dirty="0">
              <a:solidFill>
                <a:srgbClr val="283E47"/>
              </a:solidFill>
              <a:latin typeface="aktiv-grotesk"/>
              <a:ea typeface="+mn-lt"/>
              <a:cs typeface="+mn-lt"/>
            </a:endParaRPr>
          </a:p>
          <a:p>
            <a:pPr marL="139303" indent="-139303" algn="just">
              <a:buFont typeface="Arial" panose="020B0604020202020204" pitchFamily="34" charset="0"/>
              <a:buChar char="•"/>
            </a:pPr>
            <a:endParaRPr lang="en-GB" sz="1100" dirty="0">
              <a:solidFill>
                <a:srgbClr val="283E47"/>
              </a:solidFill>
              <a:latin typeface="aktiv-grotesk"/>
              <a:cs typeface="Calibri"/>
            </a:endParaRPr>
          </a:p>
          <a:p>
            <a:pPr algn="just"/>
            <a:r>
              <a:rPr lang="en-GB" sz="1100" dirty="0">
                <a:solidFill>
                  <a:srgbClr val="283E47"/>
                </a:solidFill>
                <a:latin typeface="aktiv-grotesk"/>
                <a:cs typeface="Calibri"/>
              </a:rPr>
              <a:t>£100 could cover the cost of one hour of therapy for someone struggling with their mental health.</a:t>
            </a:r>
          </a:p>
          <a:p>
            <a:pPr algn="just"/>
            <a:endParaRPr lang="en-GB" sz="1100" dirty="0">
              <a:solidFill>
                <a:srgbClr val="283E47"/>
              </a:solidFill>
              <a:latin typeface="aktiv-grotesk"/>
              <a:cs typeface="Calibri"/>
            </a:endParaRPr>
          </a:p>
          <a:p>
            <a:pPr algn="just"/>
            <a:endParaRPr lang="en-US" sz="1100" dirty="0">
              <a:solidFill>
                <a:schemeClr val="bg1"/>
              </a:solidFill>
              <a:cs typeface="Calibri"/>
            </a:endParaRPr>
          </a:p>
          <a:p>
            <a:pPr algn="ctr"/>
            <a:endParaRPr lang="en-US" sz="1100" dirty="0">
              <a:solidFill>
                <a:schemeClr val="bg1"/>
              </a:solidFill>
              <a:cs typeface="Calibri"/>
            </a:endParaRPr>
          </a:p>
          <a:p>
            <a:pPr algn="ctr"/>
            <a:endParaRPr lang="en-GB" sz="1100" dirty="0"/>
          </a:p>
        </p:txBody>
      </p:sp>
      <p:pic>
        <p:nvPicPr>
          <p:cNvPr id="12" name="Picture 11" descr="A tray of cupcakes&#10;&#10;Description automatically generated with medium confidence">
            <a:extLst>
              <a:ext uri="{FF2B5EF4-FFF2-40B4-BE49-F238E27FC236}">
                <a16:creationId xmlns:a16="http://schemas.microsoft.com/office/drawing/2014/main" id="{06E8B0B5-B559-7BA9-3471-F27562C466C9}"/>
              </a:ext>
            </a:extLst>
          </p:cNvPr>
          <p:cNvPicPr>
            <a:picLocks noChangeAspect="1"/>
          </p:cNvPicPr>
          <p:nvPr/>
        </p:nvPicPr>
        <p:blipFill rotWithShape="1">
          <a:blip r:embed="rId4">
            <a:extLst>
              <a:ext uri="{28A0092B-C50C-407E-A947-70E740481C1C}">
                <a14:useLocalDpi xmlns:a14="http://schemas.microsoft.com/office/drawing/2010/main" val="0"/>
              </a:ext>
            </a:extLst>
          </a:blip>
          <a:srcRect l="36740" r="10135"/>
          <a:stretch/>
        </p:blipFill>
        <p:spPr>
          <a:xfrm>
            <a:off x="1510273" y="4324430"/>
            <a:ext cx="1312813" cy="1126831"/>
          </a:xfrm>
          <a:prstGeom prst="roundRect">
            <a:avLst/>
          </a:prstGeom>
        </p:spPr>
      </p:pic>
      <p:pic>
        <p:nvPicPr>
          <p:cNvPr id="20" name="Picture 19" descr="A picture containing cake, snow, plate, chocolate&#10;&#10;Description automatically generated">
            <a:extLst>
              <a:ext uri="{FF2B5EF4-FFF2-40B4-BE49-F238E27FC236}">
                <a16:creationId xmlns:a16="http://schemas.microsoft.com/office/drawing/2014/main" id="{E754EC34-273F-6880-C044-F1D8C8F5AFB6}"/>
              </a:ext>
            </a:extLst>
          </p:cNvPr>
          <p:cNvPicPr>
            <a:picLocks noChangeAspect="1"/>
          </p:cNvPicPr>
          <p:nvPr/>
        </p:nvPicPr>
        <p:blipFill rotWithShape="1">
          <a:blip r:embed="rId5">
            <a:extLst>
              <a:ext uri="{28A0092B-C50C-407E-A947-70E740481C1C}">
                <a14:useLocalDpi xmlns:a14="http://schemas.microsoft.com/office/drawing/2010/main" val="0"/>
              </a:ext>
            </a:extLst>
          </a:blip>
          <a:srcRect l="-5824" t="22446" r="1"/>
          <a:stretch/>
        </p:blipFill>
        <p:spPr>
          <a:xfrm>
            <a:off x="5209584" y="4324431"/>
            <a:ext cx="1230056" cy="1126831"/>
          </a:xfrm>
          <a:prstGeom prst="roundRect">
            <a:avLst/>
          </a:prstGeom>
        </p:spPr>
      </p:pic>
      <p:grpSp>
        <p:nvGrpSpPr>
          <p:cNvPr id="28" name="Group 27">
            <a:extLst>
              <a:ext uri="{FF2B5EF4-FFF2-40B4-BE49-F238E27FC236}">
                <a16:creationId xmlns:a16="http://schemas.microsoft.com/office/drawing/2014/main" id="{98614FB8-922F-0CA3-D8AE-6D6F47BA5957}"/>
              </a:ext>
            </a:extLst>
          </p:cNvPr>
          <p:cNvGrpSpPr/>
          <p:nvPr/>
        </p:nvGrpSpPr>
        <p:grpSpPr>
          <a:xfrm>
            <a:off x="166995" y="1256343"/>
            <a:ext cx="781739" cy="8446696"/>
            <a:chOff x="143908" y="1297992"/>
            <a:chExt cx="781739" cy="8446696"/>
          </a:xfrm>
        </p:grpSpPr>
        <p:pic>
          <p:nvPicPr>
            <p:cNvPr id="10" name="Picture 18" descr="Icon&#10;&#10;Description automatically generated">
              <a:extLst>
                <a:ext uri="{FF2B5EF4-FFF2-40B4-BE49-F238E27FC236}">
                  <a16:creationId xmlns:a16="http://schemas.microsoft.com/office/drawing/2014/main" id="{0ABC916A-1366-69EC-091E-2529F70265B6}"/>
                </a:ext>
              </a:extLst>
            </p:cNvPr>
            <p:cNvPicPr>
              <a:picLocks noChangeAspect="1"/>
            </p:cNvPicPr>
            <p:nvPr/>
          </p:nvPicPr>
          <p:blipFill>
            <a:blip r:embed="rId6"/>
            <a:stretch>
              <a:fillRect/>
            </a:stretch>
          </p:blipFill>
          <p:spPr>
            <a:xfrm>
              <a:off x="143908" y="3490110"/>
              <a:ext cx="781739" cy="774280"/>
            </a:xfrm>
            <a:prstGeom prst="rect">
              <a:avLst/>
            </a:prstGeom>
          </p:spPr>
        </p:pic>
        <p:pic>
          <p:nvPicPr>
            <p:cNvPr id="9" name="Picture 18" descr="Icon&#10;&#10;Description automatically generated">
              <a:extLst>
                <a:ext uri="{FF2B5EF4-FFF2-40B4-BE49-F238E27FC236}">
                  <a16:creationId xmlns:a16="http://schemas.microsoft.com/office/drawing/2014/main" id="{28683121-849D-D445-F9BC-BCBD007D41B3}"/>
                </a:ext>
              </a:extLst>
            </p:cNvPr>
            <p:cNvPicPr>
              <a:picLocks noChangeAspect="1"/>
            </p:cNvPicPr>
            <p:nvPr/>
          </p:nvPicPr>
          <p:blipFill>
            <a:blip r:embed="rId6"/>
            <a:stretch>
              <a:fillRect/>
            </a:stretch>
          </p:blipFill>
          <p:spPr>
            <a:xfrm>
              <a:off x="143908" y="1297992"/>
              <a:ext cx="781739" cy="774280"/>
            </a:xfrm>
            <a:prstGeom prst="rect">
              <a:avLst/>
            </a:prstGeom>
          </p:spPr>
        </p:pic>
        <p:pic>
          <p:nvPicPr>
            <p:cNvPr id="21" name="Picture 18" descr="Icon&#10;&#10;Description automatically generated">
              <a:extLst>
                <a:ext uri="{FF2B5EF4-FFF2-40B4-BE49-F238E27FC236}">
                  <a16:creationId xmlns:a16="http://schemas.microsoft.com/office/drawing/2014/main" id="{CC6760CF-C555-1AF1-3A96-52843D402423}"/>
                </a:ext>
              </a:extLst>
            </p:cNvPr>
            <p:cNvPicPr>
              <a:picLocks noChangeAspect="1"/>
            </p:cNvPicPr>
            <p:nvPr/>
          </p:nvPicPr>
          <p:blipFill>
            <a:blip r:embed="rId6"/>
            <a:stretch>
              <a:fillRect/>
            </a:stretch>
          </p:blipFill>
          <p:spPr>
            <a:xfrm>
              <a:off x="143908" y="2394051"/>
              <a:ext cx="781739" cy="774280"/>
            </a:xfrm>
            <a:prstGeom prst="rect">
              <a:avLst/>
            </a:prstGeom>
          </p:spPr>
        </p:pic>
        <p:pic>
          <p:nvPicPr>
            <p:cNvPr id="23" name="Picture 18" descr="Icon&#10;&#10;Description automatically generated">
              <a:extLst>
                <a:ext uri="{FF2B5EF4-FFF2-40B4-BE49-F238E27FC236}">
                  <a16:creationId xmlns:a16="http://schemas.microsoft.com/office/drawing/2014/main" id="{347B7504-1003-F9C0-FCEB-AF60865EFC44}"/>
                </a:ext>
              </a:extLst>
            </p:cNvPr>
            <p:cNvPicPr>
              <a:picLocks noChangeAspect="1"/>
            </p:cNvPicPr>
            <p:nvPr/>
          </p:nvPicPr>
          <p:blipFill>
            <a:blip r:embed="rId6"/>
            <a:stretch>
              <a:fillRect/>
            </a:stretch>
          </p:blipFill>
          <p:spPr>
            <a:xfrm>
              <a:off x="143908" y="4586169"/>
              <a:ext cx="781739" cy="774280"/>
            </a:xfrm>
            <a:prstGeom prst="rect">
              <a:avLst/>
            </a:prstGeom>
          </p:spPr>
        </p:pic>
        <p:pic>
          <p:nvPicPr>
            <p:cNvPr id="24" name="Picture 18" descr="Icon&#10;&#10;Description automatically generated">
              <a:extLst>
                <a:ext uri="{FF2B5EF4-FFF2-40B4-BE49-F238E27FC236}">
                  <a16:creationId xmlns:a16="http://schemas.microsoft.com/office/drawing/2014/main" id="{129E3E98-8423-2329-B079-CAB977CE46F6}"/>
                </a:ext>
              </a:extLst>
            </p:cNvPr>
            <p:cNvPicPr>
              <a:picLocks noChangeAspect="1"/>
            </p:cNvPicPr>
            <p:nvPr/>
          </p:nvPicPr>
          <p:blipFill>
            <a:blip r:embed="rId6"/>
            <a:stretch>
              <a:fillRect/>
            </a:stretch>
          </p:blipFill>
          <p:spPr>
            <a:xfrm>
              <a:off x="143908" y="5682228"/>
              <a:ext cx="781739" cy="774280"/>
            </a:xfrm>
            <a:prstGeom prst="rect">
              <a:avLst/>
            </a:prstGeom>
          </p:spPr>
        </p:pic>
        <p:pic>
          <p:nvPicPr>
            <p:cNvPr id="25" name="Picture 18" descr="Icon&#10;&#10;Description automatically generated">
              <a:extLst>
                <a:ext uri="{FF2B5EF4-FFF2-40B4-BE49-F238E27FC236}">
                  <a16:creationId xmlns:a16="http://schemas.microsoft.com/office/drawing/2014/main" id="{855A78AB-EB80-6E89-B69F-E9AD7FB3AC19}"/>
                </a:ext>
              </a:extLst>
            </p:cNvPr>
            <p:cNvPicPr>
              <a:picLocks noChangeAspect="1"/>
            </p:cNvPicPr>
            <p:nvPr/>
          </p:nvPicPr>
          <p:blipFill>
            <a:blip r:embed="rId6"/>
            <a:stretch>
              <a:fillRect/>
            </a:stretch>
          </p:blipFill>
          <p:spPr>
            <a:xfrm>
              <a:off x="143908" y="6778287"/>
              <a:ext cx="781739" cy="774280"/>
            </a:xfrm>
            <a:prstGeom prst="rect">
              <a:avLst/>
            </a:prstGeom>
          </p:spPr>
        </p:pic>
        <p:pic>
          <p:nvPicPr>
            <p:cNvPr id="26" name="Picture 18" descr="Icon&#10;&#10;Description automatically generated">
              <a:extLst>
                <a:ext uri="{FF2B5EF4-FFF2-40B4-BE49-F238E27FC236}">
                  <a16:creationId xmlns:a16="http://schemas.microsoft.com/office/drawing/2014/main" id="{5EC63C75-2560-BB2B-094A-B6110ABD20B5}"/>
                </a:ext>
              </a:extLst>
            </p:cNvPr>
            <p:cNvPicPr>
              <a:picLocks noChangeAspect="1"/>
            </p:cNvPicPr>
            <p:nvPr/>
          </p:nvPicPr>
          <p:blipFill>
            <a:blip r:embed="rId6"/>
            <a:stretch>
              <a:fillRect/>
            </a:stretch>
          </p:blipFill>
          <p:spPr>
            <a:xfrm>
              <a:off x="143908" y="7874346"/>
              <a:ext cx="781739" cy="774280"/>
            </a:xfrm>
            <a:prstGeom prst="rect">
              <a:avLst/>
            </a:prstGeom>
          </p:spPr>
        </p:pic>
        <p:pic>
          <p:nvPicPr>
            <p:cNvPr id="27" name="Picture 18" descr="Icon&#10;&#10;Description automatically generated">
              <a:extLst>
                <a:ext uri="{FF2B5EF4-FFF2-40B4-BE49-F238E27FC236}">
                  <a16:creationId xmlns:a16="http://schemas.microsoft.com/office/drawing/2014/main" id="{160944F4-0571-6FE3-DDDC-91211AF603EE}"/>
                </a:ext>
              </a:extLst>
            </p:cNvPr>
            <p:cNvPicPr>
              <a:picLocks noChangeAspect="1"/>
            </p:cNvPicPr>
            <p:nvPr/>
          </p:nvPicPr>
          <p:blipFill>
            <a:blip r:embed="rId6"/>
            <a:stretch>
              <a:fillRect/>
            </a:stretch>
          </p:blipFill>
          <p:spPr>
            <a:xfrm>
              <a:off x="143908" y="8970408"/>
              <a:ext cx="781739" cy="774280"/>
            </a:xfrm>
            <a:prstGeom prst="rect">
              <a:avLst/>
            </a:prstGeom>
          </p:spPr>
        </p:pic>
      </p:grpSp>
      <p:sp>
        <p:nvSpPr>
          <p:cNvPr id="31" name="Rectangle: Rounded Corners 30">
            <a:extLst>
              <a:ext uri="{FF2B5EF4-FFF2-40B4-BE49-F238E27FC236}">
                <a16:creationId xmlns:a16="http://schemas.microsoft.com/office/drawing/2014/main" id="{42B25F5A-BAEB-E260-87A7-2D1C739B87F4}"/>
              </a:ext>
            </a:extLst>
          </p:cNvPr>
          <p:cNvSpPr/>
          <p:nvPr/>
        </p:nvSpPr>
        <p:spPr>
          <a:xfrm>
            <a:off x="1376461" y="2619511"/>
            <a:ext cx="1841500" cy="1417838"/>
          </a:xfrm>
          <a:prstGeom prst="roundRect">
            <a:avLst/>
          </a:prstGeom>
          <a:noFill/>
          <a:ln w="57150">
            <a:solidFill>
              <a:srgbClr val="AFD2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US" sz="1200" dirty="0">
                <a:solidFill>
                  <a:srgbClr val="283E47"/>
                </a:solidFill>
                <a:latin typeface="aktiv-grotesk"/>
                <a:ea typeface="Calibri" panose="020F0502020204030204" pitchFamily="34" charset="0"/>
                <a:cs typeface="Times New Roman"/>
              </a:rPr>
              <a:t>Design your own recipe competition – get creative and ask your team to invent their own recipes, prizes for originality! </a:t>
            </a:r>
            <a:endParaRPr lang="en-GB" sz="1200" dirty="0">
              <a:solidFill>
                <a:srgbClr val="283E47"/>
              </a:solidFill>
              <a:latin typeface="aktiv-grotesk"/>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BE85AF80-7A80-603B-3D93-9818A3E41DD7}"/>
              </a:ext>
            </a:extLst>
          </p:cNvPr>
          <p:cNvSpPr/>
          <p:nvPr/>
        </p:nvSpPr>
        <p:spPr>
          <a:xfrm>
            <a:off x="4903862" y="5756752"/>
            <a:ext cx="1841500" cy="1417838"/>
          </a:xfrm>
          <a:prstGeom prst="roundRect">
            <a:avLst/>
          </a:prstGeom>
          <a:noFill/>
          <a:ln w="57150">
            <a:solidFill>
              <a:srgbClr val="AFD2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US" sz="1200" dirty="0">
                <a:solidFill>
                  <a:srgbClr val="283E47"/>
                </a:solidFill>
                <a:latin typeface="aktiv-grotesk"/>
                <a:ea typeface="Calibri" panose="020F0502020204030204" pitchFamily="34" charset="0"/>
                <a:cs typeface="Times New Roman"/>
              </a:rPr>
              <a:t>Around the World in Cake – find unique recipes from around the world to theme your baking .</a:t>
            </a:r>
            <a:endParaRPr lang="en-GB" sz="1200" dirty="0">
              <a:solidFill>
                <a:srgbClr val="283E47"/>
              </a:solidFill>
              <a:latin typeface="aktiv-grotesk"/>
              <a:ea typeface="Calibri" panose="020F0502020204030204" pitchFamily="34"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1D3510DB-3E92-BE04-A72A-07DEC538E517}"/>
              </a:ext>
            </a:extLst>
          </p:cNvPr>
          <p:cNvSpPr/>
          <p:nvPr/>
        </p:nvSpPr>
        <p:spPr>
          <a:xfrm>
            <a:off x="3122926" y="4216960"/>
            <a:ext cx="1841500" cy="1417838"/>
          </a:xfrm>
          <a:prstGeom prst="roundRect">
            <a:avLst/>
          </a:prstGeom>
          <a:noFill/>
          <a:ln w="57150">
            <a:solidFill>
              <a:srgbClr val="AFD2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US" sz="1200" dirty="0">
                <a:solidFill>
                  <a:srgbClr val="283E47"/>
                </a:solidFill>
                <a:latin typeface="aktiv-grotesk"/>
                <a:ea typeface="Calibri" panose="020F0502020204030204" pitchFamily="34" charset="0"/>
                <a:cs typeface="Times New Roman"/>
              </a:rPr>
              <a:t>Healthy cakes - theme your event around healthy cake recipes like granola bars or fruit cakes.</a:t>
            </a:r>
            <a:endParaRPr lang="en-GB" sz="1200" dirty="0">
              <a:solidFill>
                <a:srgbClr val="283E47"/>
              </a:solidFill>
              <a:latin typeface="aktiv-grotesk"/>
              <a:ea typeface="Calibri" panose="020F0502020204030204" pitchFamily="34" charset="0"/>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DA4A48E9-2DA8-06D2-7600-9CA3CCCFCA78}"/>
              </a:ext>
            </a:extLst>
          </p:cNvPr>
          <p:cNvSpPr/>
          <p:nvPr/>
        </p:nvSpPr>
        <p:spPr>
          <a:xfrm>
            <a:off x="1304472" y="5756752"/>
            <a:ext cx="1841500" cy="1417838"/>
          </a:xfrm>
          <a:prstGeom prst="roundRect">
            <a:avLst/>
          </a:prstGeom>
          <a:noFill/>
          <a:ln w="57150">
            <a:solidFill>
              <a:srgbClr val="AFD2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US" sz="1200" dirty="0">
                <a:solidFill>
                  <a:srgbClr val="283E47"/>
                </a:solidFill>
                <a:latin typeface="aktiv-grotesk"/>
                <a:ea typeface="Calibri" panose="020F0502020204030204" pitchFamily="34" charset="0"/>
                <a:cs typeface="Times New Roman"/>
              </a:rPr>
              <a:t>Not-cake bake – don’t fancy cake? Have a sandwich sale, make your own pie, or design a quiche.</a:t>
            </a:r>
            <a:endParaRPr lang="en-GB" sz="1200" dirty="0">
              <a:solidFill>
                <a:srgbClr val="283E47"/>
              </a:solidFill>
              <a:latin typeface="aktiv-grotesk"/>
              <a:ea typeface="Calibri" panose="020F0502020204030204" pitchFamily="34"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31E206DB-2FB1-6765-1BFD-284C0A3A9A69}"/>
              </a:ext>
            </a:extLst>
          </p:cNvPr>
          <p:cNvSpPr/>
          <p:nvPr/>
        </p:nvSpPr>
        <p:spPr>
          <a:xfrm>
            <a:off x="4873845" y="2619511"/>
            <a:ext cx="1841500" cy="1417838"/>
          </a:xfrm>
          <a:prstGeom prst="roundRect">
            <a:avLst/>
          </a:prstGeom>
          <a:noFill/>
          <a:ln w="57150">
            <a:solidFill>
              <a:srgbClr val="AFD2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US" sz="1200" dirty="0">
                <a:solidFill>
                  <a:srgbClr val="283E47"/>
                </a:solidFill>
                <a:latin typeface="aktiv-grotesk"/>
                <a:ea typeface="Calibri" panose="020F0502020204030204" pitchFamily="34" charset="0"/>
                <a:cs typeface="Times New Roman"/>
              </a:rPr>
              <a:t>Not-cake bake – don’t fancy cake? Have a sandwich sale, make your own pie, or design a quiche.</a:t>
            </a:r>
            <a:endParaRPr lang="en-GB" sz="1200" dirty="0">
              <a:solidFill>
                <a:srgbClr val="283E47"/>
              </a:solidFill>
              <a:latin typeface="aktiv-grotesk"/>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481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579C7D242D4D4280F3BD6FBA015835" ma:contentTypeVersion="15" ma:contentTypeDescription="Create a new document." ma:contentTypeScope="" ma:versionID="c91447d9058344c76b30ec97f49689ed">
  <xsd:schema xmlns:xsd="http://www.w3.org/2001/XMLSchema" xmlns:xs="http://www.w3.org/2001/XMLSchema" xmlns:p="http://schemas.microsoft.com/office/2006/metadata/properties" xmlns:ns2="2a32c0ab-d6c1-4509-a48e-6a9b5829447f" xmlns:ns3="55856774-703f-42d3-b5f3-d209126b1641" targetNamespace="http://schemas.microsoft.com/office/2006/metadata/properties" ma:root="true" ma:fieldsID="8a61a1bebf250d1db9e1e01be6a48c52" ns2:_="" ns3:_="">
    <xsd:import namespace="2a32c0ab-d6c1-4509-a48e-6a9b5829447f"/>
    <xsd:import namespace="55856774-703f-42d3-b5f3-d209126b164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32c0ab-d6c1-4509-a48e-6a9b58294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28d58f1-97b0-4758-8610-d7b09060d32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856774-703f-42d3-b5f3-d209126b164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4a24882-32f2-4557-82a5-d2ee8e34992d}" ma:internalName="TaxCatchAll" ma:showField="CatchAllData" ma:web="55856774-703f-42d3-b5f3-d209126b164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32c0ab-d6c1-4509-a48e-6a9b5829447f">
      <Terms xmlns="http://schemas.microsoft.com/office/infopath/2007/PartnerControls"/>
    </lcf76f155ced4ddcb4097134ff3c332f>
    <TaxCatchAll xmlns="55856774-703f-42d3-b5f3-d209126b16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3C0625-CDCE-4C46-9D5F-69761B58B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32c0ab-d6c1-4509-a48e-6a9b5829447f"/>
    <ds:schemaRef ds:uri="55856774-703f-42d3-b5f3-d209126b1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C4ED39-C024-4D30-BFEE-A8BD12B2C6AA}">
  <ds:schemaRefs>
    <ds:schemaRef ds:uri="55856774-703f-42d3-b5f3-d209126b1641"/>
    <ds:schemaRef ds:uri="http://schemas.microsoft.com/office/2006/documentManagement/types"/>
    <ds:schemaRef ds:uri="http://schemas.openxmlformats.org/package/2006/metadata/core-properties"/>
    <ds:schemaRef ds:uri="http://purl.org/dc/dcmitype/"/>
    <ds:schemaRef ds:uri="http://www.w3.org/XML/1998/namespace"/>
    <ds:schemaRef ds:uri="http://purl.org/dc/elements/1.1/"/>
    <ds:schemaRef ds:uri="2a32c0ab-d6c1-4509-a48e-6a9b5829447f"/>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0D4CDDF-894D-425B-B538-0A6AFA54FE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89</TotalTime>
  <Words>683</Words>
  <Application>Microsoft Office PowerPoint</Application>
  <PresentationFormat>A4 Paper (210x297 mm)</PresentationFormat>
  <Paragraphs>55</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Steele</dc:creator>
  <cp:lastModifiedBy>Jessica Steele</cp:lastModifiedBy>
  <cp:revision>2</cp:revision>
  <dcterms:created xsi:type="dcterms:W3CDTF">2023-02-06T12:25:53Z</dcterms:created>
  <dcterms:modified xsi:type="dcterms:W3CDTF">2024-03-12T14:27:23Z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0x010100F1579C7D242D4D4280F3BD6FBA015835</vt:lpwstr>
  </property>
  <property fmtid="{D5CDD505-2E9C-101B-9397-08002B2CF9AE}" pid="3" name="MediaServiceImageTags">
    <vt:lpwstr/>
  </property>
</Properties>
</file>